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58" r:id="rId1"/>
    <p:sldMasterId id="2147483655" r:id="rId2"/>
    <p:sldMasterId id="2147483864" r:id="rId3"/>
    <p:sldMasterId id="2147483659" r:id="rId4"/>
    <p:sldMasterId id="2147483742" r:id="rId5"/>
    <p:sldMasterId id="2147483876" r:id="rId6"/>
  </p:sldMasterIdLst>
  <p:notesMasterIdLst>
    <p:notesMasterId r:id="rId18"/>
  </p:notesMasterIdLst>
  <p:handoutMasterIdLst>
    <p:handoutMasterId r:id="rId19"/>
  </p:handoutMasterIdLst>
  <p:sldIdLst>
    <p:sldId id="257" r:id="rId7"/>
    <p:sldId id="276" r:id="rId8"/>
    <p:sldId id="259" r:id="rId9"/>
    <p:sldId id="268" r:id="rId10"/>
    <p:sldId id="278" r:id="rId11"/>
    <p:sldId id="277" r:id="rId12"/>
    <p:sldId id="279" r:id="rId13"/>
    <p:sldId id="281" r:id="rId14"/>
    <p:sldId id="282" r:id="rId15"/>
    <p:sldId id="267" r:id="rId16"/>
    <p:sldId id="271" r:id="rId17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Mongolian Baiti" panose="03000500000000000000" pitchFamily="66" charset="0"/>
      <p:regular r:id="rId26"/>
    </p:embeddedFont>
    <p:embeddedFont>
      <p:font typeface="Times" panose="02020603050405020304" pitchFamily="18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86410" autoAdjust="0"/>
  </p:normalViewPr>
  <p:slideViewPr>
    <p:cSldViewPr snapToGrid="0" snapToObjects="1">
      <p:cViewPr varScale="1">
        <p:scale>
          <a:sx n="110" d="100"/>
          <a:sy n="110" d="100"/>
        </p:scale>
        <p:origin x="48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Followership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Self-Assessment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Evaluate yourself </a:t>
            </a:r>
          </a:p>
          <a:p>
            <a:pPr lvl="1"/>
            <a:r>
              <a:rPr lang="en-US" dirty="0"/>
              <a:t>Use your own </a:t>
            </a:r>
            <a:r>
              <a:rPr lang="en-US" i="1" dirty="0"/>
              <a:t>Checklist for Effective Followership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How well do you stack up against your own criteria?</a:t>
            </a:r>
          </a:p>
          <a:p>
            <a:pPr lvl="2"/>
            <a:endParaRPr lang="en-US" dirty="0"/>
          </a:p>
          <a:p>
            <a:r>
              <a:rPr lang="en-US" dirty="0"/>
              <a:t>Remember</a:t>
            </a:r>
          </a:p>
          <a:p>
            <a:pPr lvl="1"/>
            <a:r>
              <a:rPr lang="en-US" dirty="0"/>
              <a:t>Your results are private – sharing is not the intended goal</a:t>
            </a:r>
          </a:p>
          <a:p>
            <a:pPr lvl="1"/>
            <a:r>
              <a:rPr lang="en-US" dirty="0"/>
              <a:t>Contemplate steps for future improvement</a:t>
            </a:r>
          </a:p>
          <a:p>
            <a:pPr lvl="2"/>
            <a:endParaRPr lang="en-US" dirty="0"/>
          </a:p>
          <a:p>
            <a:r>
              <a:rPr lang="en-US" dirty="0"/>
              <a:t>You will need these worksheets to finish your Personal Development Plan (PDP) and complete this course.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8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Come back in </a:t>
            </a:r>
            <a:r>
              <a:rPr lang="en-US"/>
              <a:t>10 minutes!</a:t>
            </a:r>
          </a:p>
        </p:txBody>
      </p:sp>
    </p:spTree>
    <p:extLst>
      <p:ext uri="{BB962C8B-B14F-4D97-AF65-F5344CB8AC3E}">
        <p14:creationId xmlns:p14="http://schemas.microsoft.com/office/powerpoint/2010/main" val="15117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 exemplary follower is</a:t>
            </a:r>
          </a:p>
          <a:p>
            <a:pPr marL="0" indent="0" algn="ctr">
              <a:buNone/>
            </a:pPr>
            <a:r>
              <a:rPr lang="en-US" dirty="0"/>
              <a:t>motivated, </a:t>
            </a:r>
          </a:p>
          <a:p>
            <a:pPr marL="0" indent="0" algn="ctr">
              <a:buNone/>
            </a:pPr>
            <a:r>
              <a:rPr lang="en-US" dirty="0"/>
              <a:t>has intellect, </a:t>
            </a:r>
          </a:p>
          <a:p>
            <a:pPr marL="0" indent="0" algn="ctr">
              <a:buNone/>
            </a:pPr>
            <a:r>
              <a:rPr lang="en-US" dirty="0"/>
              <a:t>is self-reliant, </a:t>
            </a:r>
          </a:p>
          <a:p>
            <a:pPr marL="0" indent="0" algn="ctr">
              <a:buNone/>
            </a:pPr>
            <a:r>
              <a:rPr lang="en-US" dirty="0"/>
              <a:t>and is dedicated to achieving the mission of the organization.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Robert E. Kelly</a:t>
            </a:r>
          </a:p>
          <a:p>
            <a:pPr marL="0" indent="0" algn="r">
              <a:buNone/>
            </a:pPr>
            <a:r>
              <a:rPr lang="en-US" sz="2000" i="1" dirty="0"/>
              <a:t>The Power of Followership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Exemplary Follower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2347" y="4272981"/>
            <a:ext cx="425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Flight commanders are the first line leaders and followers in the Department of the Air Force.  This is a key tenet of the Squadron Officer School professional military education, shown here with Project X, in use since the 1950s. </a:t>
            </a:r>
          </a:p>
          <a:p>
            <a:pPr algn="ctr"/>
            <a:r>
              <a:rPr lang="en-US" sz="1000" i="1" dirty="0"/>
              <a:t>USAF Photo by Staff Sgt Gregory Brook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C8AAE6-EEB8-4944-B955-AF93D0818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43" r="7767"/>
          <a:stretch/>
        </p:blipFill>
        <p:spPr>
          <a:xfrm>
            <a:off x="5035655" y="1266462"/>
            <a:ext cx="3607905" cy="2944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596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Identify characteristics of effective followership.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Interpret guidelines for followership in practice.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Develop strategies and actions that foster effective followership.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consider the following question: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3200" dirty="0"/>
              <a:t>What characteristics do good followers </a:t>
            </a:r>
            <a:br>
              <a:rPr lang="en-US" sz="3200" dirty="0"/>
            </a:br>
            <a:r>
              <a:rPr lang="en-US" sz="3200" i="1" dirty="0"/>
              <a:t>in the Department of the Air Force</a:t>
            </a:r>
            <a:r>
              <a:rPr lang="en-US" sz="3200" dirty="0"/>
              <a:t> demonstrate?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Record your own personal answers on the worksheet provided. </a:t>
            </a:r>
          </a:p>
          <a:p>
            <a:pPr marL="0" indent="0" algn="ctr">
              <a:buNone/>
            </a:pPr>
            <a:r>
              <a:rPr lang="en-US" sz="2000" dirty="0"/>
              <a:t>(You don’t need a group answer – everyone can make a personal list.)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 – then be prepared to discuss your results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38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You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characteristics do good followers </a:t>
            </a:r>
            <a:br>
              <a:rPr lang="en-US" sz="4000" dirty="0"/>
            </a:br>
            <a:r>
              <a:rPr lang="en-US" sz="4000" i="1" dirty="0"/>
              <a:t>in the Department of the  Air Force</a:t>
            </a:r>
            <a:r>
              <a:rPr lang="en-US" sz="4000" dirty="0"/>
              <a:t> demonstrate?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4000" dirty="0"/>
              <a:t>Why are these characteristics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4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C4D5-4E14-4727-8E23-E5EF456AF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Followership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D9747-046D-4D4F-89F1-47C1E3A7BF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3"/>
            <a:endParaRPr lang="en-US" dirty="0"/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sz="3200" dirty="0"/>
              <a:t>How do you put followership into practice?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12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D9747-046D-4D4F-89F1-47C1E3A7BF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3"/>
            <a:endParaRPr lang="en-US" sz="1200" dirty="0"/>
          </a:p>
          <a:p>
            <a:pPr marL="0" lvl="0" indent="0">
              <a:buNone/>
            </a:pPr>
            <a:r>
              <a:rPr lang="en-US" sz="1800" dirty="0"/>
              <a:t>Colonel Philip S. </a:t>
            </a:r>
            <a:r>
              <a:rPr lang="en-US" sz="1800" dirty="0" err="1"/>
              <a:t>Meilinger</a:t>
            </a:r>
            <a:r>
              <a:rPr lang="en-US" sz="1800" dirty="0"/>
              <a:t>, USAF (Ret.)</a:t>
            </a:r>
          </a:p>
          <a:p>
            <a:pPr lvl="0"/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A1114-98A7-46D0-8D06-0BC387C4C2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sz="2800" b="1" dirty="0"/>
              <a:t>Ten Rules of </a:t>
            </a:r>
            <a:br>
              <a:rPr lang="en-US" sz="2800" b="1" dirty="0"/>
            </a:br>
            <a:r>
              <a:rPr lang="en-US" sz="2800" b="1" dirty="0"/>
              <a:t>Good Followership</a:t>
            </a:r>
          </a:p>
          <a:p>
            <a:pPr lvl="0"/>
            <a:endParaRPr lang="en-US" dirty="0"/>
          </a:p>
          <a:p>
            <a:pPr marL="0" lvl="0" indent="0" algn="ctr">
              <a:buNone/>
            </a:pPr>
            <a:r>
              <a:rPr lang="en-US" dirty="0"/>
              <a:t>What would you add?</a:t>
            </a:r>
          </a:p>
          <a:p>
            <a:pPr marL="0" lvl="0" indent="0" algn="ctr">
              <a:buNone/>
            </a:pPr>
            <a:r>
              <a:rPr lang="en-US" dirty="0"/>
              <a:t>What would you change?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DC4D5-4E14-4727-8E23-E5EF456AF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Good Followership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61BF92-5705-44DC-821A-7DDB3CC8ED75}"/>
              </a:ext>
            </a:extLst>
          </p:cNvPr>
          <p:cNvGrpSpPr/>
          <p:nvPr/>
        </p:nvGrpSpPr>
        <p:grpSpPr>
          <a:xfrm>
            <a:off x="83892" y="1734871"/>
            <a:ext cx="4164835" cy="3347303"/>
            <a:chOff x="83892" y="1734871"/>
            <a:chExt cx="4164835" cy="33473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33DD95-EA3E-4762-994E-E16326E9E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0676" y="1734871"/>
              <a:ext cx="1562928" cy="156292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E3A901-CB89-4428-B24D-8623FAADE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94781" y="2319555"/>
              <a:ext cx="936754" cy="133822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7508F0-38D0-4A1F-BE2C-9E20E7146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38017" y="3405580"/>
              <a:ext cx="1046833" cy="15040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1694844-44A4-4A8F-8F5F-6658AAEB9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7512" y="2970675"/>
              <a:ext cx="1391215" cy="20772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EB939C-1349-454C-8F70-86AD6088AA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705" t="2030" r="6293"/>
            <a:stretch/>
          </p:blipFill>
          <p:spPr>
            <a:xfrm>
              <a:off x="83892" y="2580742"/>
              <a:ext cx="1370223" cy="250143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7322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Followership Action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consider the following questions:</a:t>
            </a:r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dirty="0"/>
              <a:t>Record your own personal answers on the worksheet provided. </a:t>
            </a:r>
          </a:p>
          <a:p>
            <a:pPr marL="0" indent="0" algn="ctr">
              <a:buNone/>
            </a:pPr>
            <a:r>
              <a:rPr lang="en-US" sz="2000" dirty="0"/>
              <a:t>(You don’t need a group answer – everyone can make a personal list.)</a:t>
            </a:r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dirty="0"/>
              <a:t>Ten (10) minutes – then be prepared to discuss your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9F0DD-9EEB-4229-BBA0-BAAA62045FE1}"/>
              </a:ext>
            </a:extLst>
          </p:cNvPr>
          <p:cNvSpPr txBox="1">
            <a:spLocks/>
          </p:cNvSpPr>
          <p:nvPr/>
        </p:nvSpPr>
        <p:spPr>
          <a:xfrm>
            <a:off x="750014" y="1848705"/>
            <a:ext cx="3708970" cy="1139960"/>
          </a:xfrm>
          <a:prstGeom prst="rect">
            <a:avLst/>
          </a:prstGeom>
        </p:spPr>
        <p:txBody>
          <a:bodyPr/>
          <a:lstStyle>
            <a:lvl1pPr marL="342814" indent="-342814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should you do to improve followership in yourself?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A15041F-FFA1-4BBC-80FD-4C49B1864348}"/>
              </a:ext>
            </a:extLst>
          </p:cNvPr>
          <p:cNvSpPr txBox="1">
            <a:spLocks/>
          </p:cNvSpPr>
          <p:nvPr/>
        </p:nvSpPr>
        <p:spPr>
          <a:xfrm>
            <a:off x="5041209" y="1847590"/>
            <a:ext cx="3708970" cy="1139960"/>
          </a:xfrm>
          <a:prstGeom prst="rect">
            <a:avLst/>
          </a:prstGeom>
        </p:spPr>
        <p:txBody>
          <a:bodyPr/>
          <a:lstStyle>
            <a:lvl1pPr marL="342814" indent="-342814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should you do to build followership in your flight?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233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C4D5-4E14-4727-8E23-E5EF456A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</p:spPr>
        <p:txBody>
          <a:bodyPr/>
          <a:lstStyle/>
          <a:p>
            <a:r>
              <a:rPr lang="en-US" dirty="0"/>
              <a:t>Followership Action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D9747-046D-4D4F-89F1-47C1E3A7BF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3"/>
            <a:endParaRPr lang="en-US" dirty="0"/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sz="3200" dirty="0"/>
              <a:t>How can you foster followership in your flights?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883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  <p:tag name="ARTICULATE_PROJECT_OPEN" val="0"/>
  <p:tag name="ARTICULATE_SLIDE_COUNT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0" ma:contentTypeDescription="Create a new document." ma:contentTypeScope="" ma:versionID="f67919f310e430957e7bfde002c64c04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e67f858d7f67883e600c0c84019f3da2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061F01-48F2-44A6-B023-63D3A33BFDCE}"/>
</file>

<file path=customXml/itemProps2.xml><?xml version="1.0" encoding="utf-8"?>
<ds:datastoreItem xmlns:ds="http://schemas.openxmlformats.org/officeDocument/2006/customXml" ds:itemID="{7A05EEF0-74F7-4CB3-A9BA-15D35F127434}"/>
</file>

<file path=customXml/itemProps3.xml><?xml version="1.0" encoding="utf-8"?>
<ds:datastoreItem xmlns:ds="http://schemas.openxmlformats.org/officeDocument/2006/customXml" ds:itemID="{CCCBECA3-3DA5-42F8-85B9-BFD31CBFA606}"/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408</Words>
  <Application>Microsoft Office PowerPoint</Application>
  <PresentationFormat>On-screen Show (16:9)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Times New Roman</vt:lpstr>
      <vt:lpstr>Calibri Light</vt:lpstr>
      <vt:lpstr>Mongolian Baiti</vt:lpstr>
      <vt:lpstr>Arial</vt:lpstr>
      <vt:lpstr>Times</vt:lpstr>
      <vt:lpstr>Calibri</vt:lpstr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Followership</vt:lpstr>
      <vt:lpstr>The Exemplary Follower</vt:lpstr>
      <vt:lpstr>Objectives</vt:lpstr>
      <vt:lpstr>Small Group Discussion</vt:lpstr>
      <vt:lpstr>What Did You Learn?</vt:lpstr>
      <vt:lpstr>Followership in Practice</vt:lpstr>
      <vt:lpstr>Rules of Good Followership</vt:lpstr>
      <vt:lpstr>Followership Action Plan</vt:lpstr>
      <vt:lpstr>Followership Action Plan</vt:lpstr>
      <vt:lpstr>Self-Assessment Exercise</vt:lpstr>
      <vt:lpstr>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2018-08-06T14:36:40Z</dcterms:created>
  <dcterms:modified xsi:type="dcterms:W3CDTF">2022-05-18T20:16:38Z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0B38FA11-381F-4EBA-B158-D560950365DF</vt:lpwstr>
  </property>
  <property fmtid="{D5CDD505-2E9C-101B-9397-08002B2CF9AE}" pid="3" name="ArticulatePath">
    <vt:lpwstr>Followership (slides)</vt:lpwstr>
  </property>
  <property fmtid="{D5CDD505-2E9C-101B-9397-08002B2CF9AE}" pid="4" name="ContentTypeId">
    <vt:lpwstr>0x0101007AEA15A561888C4191BBD2D4FDF49D90</vt:lpwstr>
  </property>
</Properties>
</file>